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1630" autoAdjust="0"/>
    <p:restoredTop sz="80665" autoAdjust="0"/>
  </p:normalViewPr>
  <p:slideViewPr>
    <p:cSldViewPr snapToGrid="0">
      <p:cViewPr varScale="1">
        <p:scale>
          <a:sx n="100" d="100"/>
          <a:sy n="100" d="100"/>
        </p:scale>
        <p:origin x="1051" y="6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D760C84-CD42-4AD9-8F14-8A0AB50626A9}" type="datetime1">
              <a:rPr lang="ko-KR" altLang="en-US"/>
              <a:pPr lvl="0">
                <a:defRPr/>
              </a:pPr>
              <a:t>2025-04-13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C9F07C6-54B1-4127-86F9-CF4B038720E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안녕하십니까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컴공이면 게임해야조 팀의 </a:t>
            </a:r>
            <a:r>
              <a:rPr lang="en-US" altLang="ko-KR"/>
              <a:t>BECHESS </a:t>
            </a:r>
            <a:r>
              <a:rPr lang="ko-KR" altLang="en-US"/>
              <a:t>프로젝트 발표를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마찬 가지로 유효한 기물 움직임일 경우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서버가 </a:t>
            </a:r>
            <a:r>
              <a:rPr lang="en-US" altLang="ko-KR"/>
              <a:t>validMove</a:t>
            </a:r>
            <a:r>
              <a:rPr lang="en-US" altLang="ko-KR" baseline="0"/>
              <a:t> </a:t>
            </a:r>
            <a:r>
              <a:rPr lang="ko-KR" altLang="en-US" baseline="0"/>
              <a:t>라는 메시지를 웹으로 보내고</a:t>
            </a:r>
            <a:r>
              <a:rPr lang="en-US" altLang="ko-KR" baseline="0"/>
              <a:t>,</a:t>
            </a:r>
            <a:r>
              <a:rPr lang="ko-KR" altLang="en-US" baseline="0"/>
              <a:t> 웹은 옮긴 기물 위치대로 체스 보드의 기물 위치를 수정합니다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실제 구현 이미지를 보여드리면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우선 게임 대기 상태 구현 부분은 다음과 같이 서버에서 참여 인원이 </a:t>
            </a:r>
            <a:r>
              <a:rPr lang="en-US" altLang="ko-KR"/>
              <a:t>2</a:t>
            </a:r>
            <a:r>
              <a:rPr lang="ko-KR" altLang="en-US"/>
              <a:t>인 이상이 되면 </a:t>
            </a:r>
            <a:r>
              <a:rPr lang="en-US" altLang="ko-KR"/>
              <a:t>game</a:t>
            </a:r>
            <a:r>
              <a:rPr lang="en-US" altLang="ko-KR" baseline="0"/>
              <a:t>Start</a:t>
            </a:r>
            <a:r>
              <a:rPr lang="ko-KR" altLang="en-US" baseline="0"/>
              <a:t>라는 </a:t>
            </a:r>
            <a:r>
              <a:rPr lang="en-US" altLang="ko-KR" baseline="0"/>
              <a:t>message</a:t>
            </a:r>
            <a:r>
              <a:rPr lang="ko-KR" altLang="en-US" baseline="0"/>
              <a:t>를 웹으로 보내고</a:t>
            </a:r>
            <a:r>
              <a:rPr lang="en-US" altLang="ko-KR" baseline="0"/>
              <a:t>,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웹에서 게임이 시작됩니다</a:t>
            </a:r>
            <a:r>
              <a:rPr lang="en-US" altLang="ko-KR" baseline="0"/>
              <a:t>.</a:t>
            </a:r>
            <a:r>
              <a:rPr lang="ko-KR" altLang="en-US" baseline="0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현재 프로젝트 진행 상황에 대해 설명드리겠습니다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우선 웹과 서버 간 진행 상황에 대해 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Vr</a:t>
            </a:r>
            <a:r>
              <a:rPr lang="ko-KR" altLang="en-US"/>
              <a:t>은 언리얼 엔진을 사용하였으며 공격 기능</a:t>
            </a:r>
            <a:r>
              <a:rPr lang="en-US" altLang="ko-KR"/>
              <a:t>, </a:t>
            </a:r>
            <a:r>
              <a:rPr lang="ko-KR" altLang="en-US"/>
              <a:t>사운드 체인지</a:t>
            </a:r>
            <a:r>
              <a:rPr lang="en-US" altLang="ko-KR" baseline="0"/>
              <a:t> </a:t>
            </a:r>
            <a:r>
              <a:rPr lang="ko-KR" altLang="en-US" baseline="0"/>
              <a:t>등이 있습니다</a:t>
            </a:r>
            <a:r>
              <a:rPr lang="en-US" altLang="ko-KR" baseline="0"/>
              <a:t>.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실제 이미지와 함께 </a:t>
            </a:r>
            <a:r>
              <a:rPr lang="en-US" altLang="ko-KR" baseline="0"/>
              <a:t>vr</a:t>
            </a:r>
            <a:r>
              <a:rPr lang="ko-KR" altLang="en-US" baseline="0"/>
              <a:t>이 어떤 방식으로 동작하는지 설명해 드리겠습니다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실제 구현 이미지를 보여드리면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우선 게임 대기 상태 구현 부분은 다음과 같이 서버에서 참여 인원이 </a:t>
            </a:r>
            <a:r>
              <a:rPr lang="en-US" altLang="ko-KR"/>
              <a:t>2</a:t>
            </a:r>
            <a:r>
              <a:rPr lang="ko-KR" altLang="en-US"/>
              <a:t>인 이상이 되면 </a:t>
            </a:r>
            <a:r>
              <a:rPr lang="en-US" altLang="ko-KR"/>
              <a:t>game</a:t>
            </a:r>
            <a:r>
              <a:rPr lang="en-US" altLang="ko-KR" baseline="0"/>
              <a:t>Start</a:t>
            </a:r>
            <a:r>
              <a:rPr lang="ko-KR" altLang="en-US" baseline="0"/>
              <a:t>라는 </a:t>
            </a:r>
            <a:r>
              <a:rPr lang="en-US" altLang="ko-KR" baseline="0"/>
              <a:t>message</a:t>
            </a:r>
            <a:r>
              <a:rPr lang="ko-KR" altLang="en-US" baseline="0"/>
              <a:t>를 웹으로 보내고</a:t>
            </a:r>
            <a:r>
              <a:rPr lang="en-US" altLang="ko-KR" baseline="0"/>
              <a:t>,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웹에서 게임이 시작됩니다</a:t>
            </a:r>
            <a:r>
              <a:rPr lang="en-US" altLang="ko-KR" baseline="0"/>
              <a:t>.</a:t>
            </a:r>
            <a:r>
              <a:rPr lang="ko-KR" altLang="en-US" baseline="0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현재 프로젝트 진행 상황에 대해 설명드리겠습니다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우선 웹과 서버 간 진행 상황에 대해 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목차는 다음과 같습니다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우선 오래 되어 저희 주제가 무엇인지 잘 기억나지 않는 분들을 위해 프로젝트 내용을 간략하게 소개해 드리겠습니다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이후 현재 프로젝트에서 웹과 서버 그리고 </a:t>
            </a:r>
            <a:r>
              <a:rPr lang="en-US" altLang="ko-KR"/>
              <a:t>vr</a:t>
            </a:r>
            <a:r>
              <a:rPr lang="ko-KR" altLang="en-US"/>
              <a:t>과 서버 간의 진행 상황에 대해 소개해 드리겠습니다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마지막으로 추후 계획에 대해 설명해 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첫번째로 프로젝트 내용을 간략히 설명드리겠습니다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저희 프로젝트는 판타지</a:t>
            </a:r>
            <a:r>
              <a:rPr lang="ko-KR" altLang="en-US" baseline="0"/>
              <a:t> 및 공포 요소가 첨가된 </a:t>
            </a:r>
            <a:r>
              <a:rPr lang="en-US" altLang="ko-KR"/>
              <a:t>2 </a:t>
            </a:r>
            <a:r>
              <a:rPr lang="ko-KR" altLang="en-US"/>
              <a:t>대 </a:t>
            </a:r>
            <a:r>
              <a:rPr lang="en-US" altLang="ko-KR"/>
              <a:t>2 vr </a:t>
            </a:r>
            <a:r>
              <a:rPr lang="ko-KR" altLang="en-US"/>
              <a:t>체스 게임을 만드는 것 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한 명의 플레이어는 웹으로 체스판을 보고 명령을 내리며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다른 플레이어는 </a:t>
            </a:r>
            <a:r>
              <a:rPr lang="en-US" altLang="ko-KR"/>
              <a:t>vr</a:t>
            </a:r>
            <a:r>
              <a:rPr lang="ko-KR" altLang="en-US"/>
              <a:t>을 끼고 직접 기물이 되어 명령을 수행합니다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현재 프로젝트 진행 상황에 대해 설명드리겠습니다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우선 웹과 서버 간 진행 상황에 대해 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 구조로는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양방향 통신이 가능한 </a:t>
            </a:r>
            <a:r>
              <a:rPr lang="en-US" altLang="ko-KR"/>
              <a:t>stomp</a:t>
            </a:r>
            <a:r>
              <a:rPr lang="ko-KR" altLang="en-US"/>
              <a:t>메시지로 서버와 데이터를 주고 받는 메인 컴포넌트인 </a:t>
            </a:r>
            <a:r>
              <a:rPr lang="en-US" altLang="ko-KR"/>
              <a:t>app</a:t>
            </a:r>
            <a:r>
              <a:rPr lang="ko-KR" altLang="en-US"/>
              <a:t>컴포넌트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그리고 보드 상태를 표현하는 </a:t>
            </a:r>
            <a:r>
              <a:rPr lang="en-US" altLang="ko-KR"/>
              <a:t>Board </a:t>
            </a:r>
            <a:r>
              <a:rPr lang="ko-KR" altLang="en-US"/>
              <a:t>컴포넌트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3. </a:t>
            </a:r>
            <a:r>
              <a:rPr lang="ko-KR" altLang="en-US"/>
              <a:t>각 기물 이미지</a:t>
            </a:r>
            <a:r>
              <a:rPr lang="en-US" altLang="ko-KR"/>
              <a:t>, </a:t>
            </a:r>
            <a:r>
              <a:rPr lang="ko-KR" altLang="en-US"/>
              <a:t>위치</a:t>
            </a:r>
            <a:r>
              <a:rPr lang="en-US" altLang="ko-KR"/>
              <a:t>, </a:t>
            </a:r>
            <a:r>
              <a:rPr lang="ko-KR" altLang="en-US"/>
              <a:t>색상 등을 나타내는 </a:t>
            </a:r>
            <a:r>
              <a:rPr lang="en-US" altLang="ko-KR"/>
              <a:t>piece </a:t>
            </a:r>
            <a:r>
              <a:rPr lang="ko-KR" altLang="en-US"/>
              <a:t>컴포넌트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 baseline="0"/>
              <a:t>4. </a:t>
            </a:r>
            <a:r>
              <a:rPr lang="ko-KR" altLang="en-US" baseline="0"/>
              <a:t>각 보드의 사각형 </a:t>
            </a:r>
            <a:r>
              <a:rPr lang="ko-KR" altLang="en-US"/>
              <a:t>판의 위치</a:t>
            </a:r>
            <a:r>
              <a:rPr lang="en-US" altLang="ko-KR"/>
              <a:t>, </a:t>
            </a:r>
            <a:r>
              <a:rPr lang="ko-KR" altLang="en-US"/>
              <a:t>색상 등을 나타내는 </a:t>
            </a:r>
            <a:r>
              <a:rPr lang="en-US" altLang="ko-KR"/>
              <a:t>square </a:t>
            </a:r>
            <a:r>
              <a:rPr lang="ko-KR" altLang="en-US"/>
              <a:t>컴포넌트가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서버 구조에서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Controller</a:t>
            </a:r>
            <a:r>
              <a:rPr lang="ko-KR" altLang="en-US"/>
              <a:t>로는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5. </a:t>
            </a:r>
            <a:r>
              <a:rPr lang="ko-KR" altLang="en-US"/>
              <a:t>웹과 </a:t>
            </a:r>
            <a:r>
              <a:rPr lang="en-US" altLang="ko-KR"/>
              <a:t>vr</a:t>
            </a:r>
            <a:r>
              <a:rPr lang="ko-KR" altLang="en-US"/>
              <a:t>에 메시지를 전송하거나 받는 </a:t>
            </a:r>
            <a:r>
              <a:rPr lang="en-US" altLang="ko-KR"/>
              <a:t>ChessController</a:t>
            </a:r>
            <a:r>
              <a:rPr lang="ko-KR" altLang="en-US"/>
              <a:t>가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그리고 데이터 전송 오브젝트 </a:t>
            </a:r>
            <a:r>
              <a:rPr lang="en-US" altLang="ko-KR"/>
              <a:t>dto</a:t>
            </a:r>
            <a:r>
              <a:rPr lang="ko-KR" altLang="en-US"/>
              <a:t>로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6.</a:t>
            </a:r>
            <a:r>
              <a:rPr lang="en-US" altLang="ko-KR" baseline="0"/>
              <a:t> </a:t>
            </a:r>
            <a:r>
              <a:rPr lang="ko-KR" altLang="en-US"/>
              <a:t>움직인 기물의 시작위치</a:t>
            </a:r>
            <a:r>
              <a:rPr lang="en-US" altLang="ko-KR"/>
              <a:t>,</a:t>
            </a:r>
            <a:r>
              <a:rPr lang="ko-KR" altLang="en-US"/>
              <a:t> 도착위치</a:t>
            </a:r>
            <a:r>
              <a:rPr lang="en-US" altLang="ko-KR"/>
              <a:t>, </a:t>
            </a:r>
            <a:r>
              <a:rPr lang="ko-KR" altLang="en-US"/>
              <a:t>색상</a:t>
            </a:r>
            <a:r>
              <a:rPr lang="ko-KR" altLang="en-US" baseline="0"/>
              <a:t> 등을 나타내는</a:t>
            </a:r>
            <a:r>
              <a:rPr lang="ko-KR" altLang="en-US"/>
              <a:t> </a:t>
            </a:r>
            <a:r>
              <a:rPr lang="en-US" altLang="ko-KR"/>
              <a:t>move,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플레이어의 색상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팀 정보를 나타내는 </a:t>
            </a:r>
            <a:r>
              <a:rPr lang="en-US" altLang="ko-KR" baseline="0"/>
              <a:t>player,</a:t>
            </a:r>
            <a:endParaRPr lang="en-US" altLang="ko-KR" baseline="0"/>
          </a:p>
          <a:p>
            <a:pPr lvl="0">
              <a:defRPr/>
            </a:pPr>
            <a:r>
              <a:rPr lang="en-US" altLang="ko-KR" baseline="0"/>
              <a:t>8. </a:t>
            </a:r>
            <a:r>
              <a:rPr lang="ko-KR" altLang="en-US" baseline="0"/>
              <a:t>좌표를 표현해주는 </a:t>
            </a:r>
            <a:r>
              <a:rPr lang="en-US" altLang="ko-KR" baseline="0"/>
              <a:t>position</a:t>
            </a:r>
            <a:r>
              <a:rPr lang="ko-KR" altLang="en-US" baseline="0"/>
              <a:t>이</a:t>
            </a:r>
            <a:r>
              <a:rPr lang="en-US" altLang="ko-KR" baseline="0"/>
              <a:t> </a:t>
            </a:r>
            <a:r>
              <a:rPr lang="ko-KR" altLang="en-US" baseline="0"/>
              <a:t>있습니다</a:t>
            </a:r>
            <a:r>
              <a:rPr lang="en-US" altLang="ko-KR" baseline="0"/>
              <a:t>.</a:t>
            </a:r>
            <a:endParaRPr lang="en-US" altLang="ko-KR" baseline="0"/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en-US" altLang="ko-KR" baseline="0"/>
              <a:t>Controller</a:t>
            </a:r>
            <a:r>
              <a:rPr lang="ko-KR" altLang="en-US" baseline="0"/>
              <a:t>의 요청을 처리하는 서비스로</a:t>
            </a:r>
            <a:endParaRPr lang="ko-KR" altLang="en-US" baseline="0"/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r>
              <a:rPr lang="en-US" altLang="ko-KR" baseline="0"/>
              <a:t>9. ChessPiece</a:t>
            </a:r>
            <a:r>
              <a:rPr lang="ko-KR" altLang="en-US" baseline="0"/>
              <a:t>는 기물의 종류</a:t>
            </a:r>
            <a:r>
              <a:rPr lang="en-US" altLang="ko-KR" baseline="0"/>
              <a:t>, </a:t>
            </a:r>
            <a:r>
              <a:rPr lang="ko-KR" altLang="en-US" baseline="0"/>
              <a:t>색상</a:t>
            </a:r>
            <a:r>
              <a:rPr lang="en-US" altLang="ko-KR" baseline="0"/>
              <a:t>, </a:t>
            </a:r>
            <a:r>
              <a:rPr lang="ko-KR" altLang="en-US" baseline="0"/>
              <a:t>위치를 저장하며</a:t>
            </a:r>
            <a:r>
              <a:rPr lang="en-US" altLang="ko-KR" baseline="0"/>
              <a:t>, </a:t>
            </a:r>
            <a:r>
              <a:rPr lang="ko-KR" altLang="en-US" baseline="0"/>
              <a:t>체스 기물이 올바른 위치에 있는지 확인합니다</a:t>
            </a:r>
            <a:r>
              <a:rPr lang="en-US" altLang="ko-KR" baseline="0"/>
              <a:t>.</a:t>
            </a:r>
            <a:endParaRPr lang="en-US" altLang="ko-KR" baseline="0"/>
          </a:p>
          <a:p>
            <a:pPr lvl="0">
              <a:defRPr/>
            </a:pPr>
            <a:r>
              <a:rPr lang="en-US" altLang="ko-KR" baseline="0"/>
              <a:t>10. GameState</a:t>
            </a:r>
            <a:r>
              <a:rPr lang="ko-KR" altLang="en-US" baseline="0"/>
              <a:t>는 체스 규칙이 규현되어 있으며</a:t>
            </a:r>
            <a:r>
              <a:rPr lang="en-US" altLang="ko-KR" baseline="0"/>
              <a:t>,</a:t>
            </a:r>
            <a:r>
              <a:rPr lang="ko-KR" altLang="en-US" baseline="0"/>
              <a:t> 규칙에 맞게 움직였는지 확인합니다</a:t>
            </a:r>
            <a:r>
              <a:rPr lang="en-US" altLang="ko-KR" baseline="0"/>
              <a:t>.</a:t>
            </a:r>
            <a:endParaRPr lang="en-US" altLang="ko-KR" baseline="0"/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실제 구현 기능 및 이미지를 보여드리면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실제 구현 이미지를 보여드리면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우선 게임 대기 상태 구현 부분은 다음과 같이 서버에서 참여 인원이 </a:t>
            </a:r>
            <a:r>
              <a:rPr lang="en-US" altLang="ko-KR"/>
              <a:t>2</a:t>
            </a:r>
            <a:r>
              <a:rPr lang="ko-KR" altLang="en-US"/>
              <a:t>인 이상이 되면 </a:t>
            </a:r>
            <a:r>
              <a:rPr lang="en-US" altLang="ko-KR"/>
              <a:t>game</a:t>
            </a:r>
            <a:r>
              <a:rPr lang="en-US" altLang="ko-KR" baseline="0"/>
              <a:t>Start</a:t>
            </a:r>
            <a:r>
              <a:rPr lang="ko-KR" altLang="en-US" baseline="0"/>
              <a:t>라는 메시지를 웹으로 보내고</a:t>
            </a:r>
            <a:r>
              <a:rPr lang="en-US" altLang="ko-KR" baseline="0"/>
              <a:t>,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웹에서 게임이 시작됩니다</a:t>
            </a:r>
            <a:r>
              <a:rPr lang="en-US" altLang="ko-KR" baseline="0"/>
              <a:t>.</a:t>
            </a:r>
            <a:r>
              <a:rPr lang="ko-KR" altLang="en-US" baseline="0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타이머 구현 부분은 다음과 같이 시간이 </a:t>
            </a:r>
            <a:r>
              <a:rPr lang="en-US" altLang="ko-KR"/>
              <a:t>0</a:t>
            </a:r>
            <a:r>
              <a:rPr lang="ko-KR" altLang="en-US"/>
              <a:t>초가 되었을 때 웹에서 다음 턴인 사람의 정보 메시지를 서버로 보냅니다</a:t>
            </a:r>
            <a:r>
              <a:rPr lang="en-US" altLang="ko-KR"/>
              <a:t>.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유효하지 않은 기물 움직임 처리는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사용자가 보드 기물 하나를 마우스로 드래그 하여 원하는 위치에 옮깁니다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그러면 해당 기물의 위치와 색상 등을 서버로 보냅니다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만약 체스 규칙에 부합하지 않다면 </a:t>
            </a:r>
            <a:r>
              <a:rPr lang="en-US" altLang="ko-KR"/>
              <a:t>invalidMove</a:t>
            </a:r>
            <a:r>
              <a:rPr lang="ko-KR" altLang="en-US"/>
              <a:t>라는 메시지를 전송하여 기물 위치를 이전 상태로 돌려 놓습니다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C9F07C6-54B1-4127-86F9-CF4B038720E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1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91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3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80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95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51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85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493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80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60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7295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55D3A-3FB5-496B-88BE-18F440102473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BC8D6-34F1-4CDB-BD23-82A88731BD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8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Relationship Id="rId4" Type="http://schemas.openxmlformats.org/officeDocument/2006/relationships/image" Target="../media/image18.png"  /><Relationship Id="rId5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654798"/>
            <a:ext cx="9144000" cy="2387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600"/>
              <a:t>졸업프로젝트</a:t>
            </a:r>
            <a:br>
              <a:rPr lang="en-US" altLang="ko-KR" sz="8800"/>
            </a:br>
            <a:r>
              <a:rPr xmlns:mc="http://schemas.openxmlformats.org/markup-compatibility/2006" xmlns:hp="http://schemas.haansoft.com/office/presentation/8.0" lang="en-US" altLang="ko-KR" sz="9600" mc:Ignorable="hp" hp:hslEmbossed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BECHESS</a:t>
            </a:r>
            <a:endParaRPr xmlns:mc="http://schemas.openxmlformats.org/markup-compatibility/2006" xmlns:hp="http://schemas.haansoft.com/office/presentation/8.0" lang="ko-KR" altLang="en-US" sz="9600" mc:Ignorable="hp" hp:hslEmbossed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97568" y="4009953"/>
            <a:ext cx="7330440" cy="2729940"/>
          </a:xfrm>
        </p:spPr>
        <p:txBody>
          <a:bodyPr>
            <a:normAutofit/>
          </a:bodyPr>
          <a:lstStyle/>
          <a:p>
            <a:pPr algn="r">
              <a:defRPr/>
            </a:pPr>
            <a:r>
              <a:rPr lang="ko-KR" altLang="en-US" sz="2800" b="1"/>
              <a:t>컴공이면 게임해야조</a:t>
            </a:r>
            <a:endParaRPr lang="ko-KR" altLang="en-US" sz="2800" b="1"/>
          </a:p>
          <a:p>
            <a:pPr algn="r">
              <a:defRPr/>
            </a:pPr>
            <a:r>
              <a:rPr lang="ko-KR" altLang="en-US" sz="2000" b="1"/>
              <a:t>문무현</a:t>
            </a:r>
            <a:endParaRPr lang="ko-KR" altLang="en-US" sz="2000" b="1"/>
          </a:p>
          <a:p>
            <a:pPr algn="r">
              <a:defRPr/>
            </a:pPr>
            <a:r>
              <a:rPr lang="ko-KR" altLang="en-US" sz="2000" b="1"/>
              <a:t>서지우</a:t>
            </a:r>
            <a:endParaRPr lang="ko-KR" altLang="en-US" sz="2000" b="1"/>
          </a:p>
          <a:p>
            <a:pPr algn="r">
              <a:defRPr/>
            </a:pPr>
            <a:r>
              <a:rPr lang="ko-KR" altLang="en-US" sz="2000" b="1"/>
              <a:t>전성윤</a:t>
            </a:r>
            <a:endParaRPr lang="ko-KR" altLang="en-US" sz="2000" b="1"/>
          </a:p>
          <a:p>
            <a:pPr algn="r">
              <a:defRPr/>
            </a:pPr>
            <a:r>
              <a:rPr lang="ko-KR" altLang="en-US" sz="2000" b="1"/>
              <a:t>정성록</a:t>
            </a:r>
            <a:endParaRPr lang="ko-KR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856" y="-10194"/>
            <a:ext cx="810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invalidMove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메시지를 받았을 때</a:t>
            </a:r>
            <a:r>
              <a:rPr lang="en-US" altLang="ko-KR" dirty="0" smtClean="0"/>
              <a:t>(</a:t>
            </a:r>
            <a:r>
              <a:rPr lang="ko-KR" altLang="en-US" dirty="0"/>
              <a:t>기물을 잘못된 위치로 옮겼을 때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서버 및 웹 상태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3" y="581707"/>
            <a:ext cx="11692807" cy="20229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8122" y="2264228"/>
            <a:ext cx="9885591" cy="3404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975" y="2945040"/>
            <a:ext cx="3887561" cy="3763388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5400000">
            <a:off x="5203750" y="2581801"/>
            <a:ext cx="552012" cy="59767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 flipH="1">
            <a:off x="9764808" y="-392224"/>
            <a:ext cx="3435071" cy="7837922"/>
            <a:chOff x="-1189003" y="-430687"/>
            <a:chExt cx="3435071" cy="783792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4426">
              <a:off x="-51435" y="5109732"/>
              <a:ext cx="2297503" cy="229750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2534">
              <a:off x="-1189003" y="4647108"/>
              <a:ext cx="2578842" cy="257884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85873">
              <a:off x="-454934" y="-430687"/>
              <a:ext cx="1942276" cy="1942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2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>
            <a:off x="1121229" y="1458689"/>
            <a:ext cx="2710542" cy="453463"/>
          </a:xfrm>
          <a:prstGeom prst="triangle">
            <a:avLst>
              <a:gd name="adj" fmla="val 50000"/>
            </a:avLst>
          </a:prstGeom>
          <a:solidFill>
            <a:srgbClr val="ff95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ysClr val="windowText" lastClr="000000"/>
                </a:solidFill>
              </a:rPr>
              <a:t>서버 코드</a:t>
            </a:r>
            <a:endParaRPr lang="ko-KR" altLang="en-US" b="1">
              <a:solidFill>
                <a:sysClr val="windowText" lastClr="000000"/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47878" y="169106"/>
            <a:ext cx="10201882" cy="884930"/>
          </a:xfrm>
        </p:spPr>
        <p:txBody>
          <a:bodyPr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웹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– 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서버 기능</a:t>
            </a:r>
            <a:endParaRPr lang="ko-KR" altLang="en-US" sz="44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(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유효한 기물 움직임 처리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)</a:t>
            </a:r>
            <a:endParaRPr lang="en-US" altLang="ko-KR" sz="44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5908" y="1772728"/>
            <a:ext cx="3802264" cy="17400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35908" y="3594649"/>
            <a:ext cx="3526079" cy="20800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5151" y="1929900"/>
            <a:ext cx="4451693" cy="251860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flipH="1">
            <a:off x="3568142" y="1929900"/>
            <a:ext cx="3889610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1. </a:t>
            </a:r>
            <a:r>
              <a:rPr lang="ko-KR" altLang="en-US" sz="1400" b="1">
                <a:solidFill>
                  <a:srgbClr val="ff0000"/>
                </a:solidFill>
              </a:rPr>
              <a:t>기물 위치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색상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>
                <a:solidFill>
                  <a:schemeClr val="tx1"/>
                </a:solidFill>
              </a:rPr>
              <a:t>메시지 전송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9" name="오른쪽 화살표 58"/>
          <p:cNvSpPr/>
          <p:nvPr/>
        </p:nvSpPr>
        <p:spPr>
          <a:xfrm>
            <a:off x="3657924" y="3594649"/>
            <a:ext cx="3626499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2. validMove </a:t>
            </a:r>
            <a:r>
              <a:rPr lang="ko-KR" altLang="en-US" sz="1400">
                <a:solidFill>
                  <a:schemeClr val="tx1"/>
                </a:solidFill>
              </a:rPr>
              <a:t>메시지 전송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36428" y="1426031"/>
            <a:ext cx="2222875" cy="346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ysClr val="windowText" lastClr="000000"/>
                </a:solidFill>
              </a:rPr>
              <a:t>웹 코드</a:t>
            </a:r>
            <a:endParaRPr lang="ko-KR" altLang="en-US" b="1">
              <a:solidFill>
                <a:sysClr val="windowText" lastClr="000000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7782216" y="6135262"/>
            <a:ext cx="4409784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다음 페이지 실제 실행 이미지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b="72538"/>
          <a:stretch/>
        </p:blipFill>
        <p:spPr>
          <a:xfrm>
            <a:off x="1" y="1220956"/>
            <a:ext cx="12486916" cy="6844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90" y="2217797"/>
            <a:ext cx="4777710" cy="4479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856" y="-10194"/>
            <a:ext cx="810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invalidMove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메시지를 받았을 때</a:t>
            </a:r>
            <a:r>
              <a:rPr lang="en-US" altLang="ko-KR" dirty="0" smtClean="0"/>
              <a:t>(</a:t>
            </a:r>
            <a:r>
              <a:rPr lang="ko-KR" altLang="en-US" dirty="0"/>
              <a:t>기물을 잘못된 위치로 옮겼을 때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서버 및 웹 상태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5400000">
            <a:off x="5203748" y="2011736"/>
            <a:ext cx="552012" cy="59767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 flipH="1">
            <a:off x="9764808" y="-392224"/>
            <a:ext cx="3435071" cy="7837922"/>
            <a:chOff x="-1189003" y="-430687"/>
            <a:chExt cx="3435071" cy="783792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4426">
              <a:off x="-51435" y="5109732"/>
              <a:ext cx="2297503" cy="229750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2534">
              <a:off x="-1189003" y="4647108"/>
              <a:ext cx="2578842" cy="257884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85873">
              <a:off x="-454934" y="-430687"/>
              <a:ext cx="1942276" cy="1942276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237690" y="1165150"/>
            <a:ext cx="9885591" cy="3404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6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111114" y="393571"/>
            <a:ext cx="7642486" cy="884930"/>
          </a:xfrm>
        </p:spPr>
        <p:txBody>
          <a:bodyPr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웹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서버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(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실행 영상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)</a:t>
            </a:r>
            <a:endParaRPr lang="en-US" altLang="ko-KR" sz="4400" b="1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 idx="0"/>
          </p:nvPr>
        </p:nvSpPr>
        <p:spPr>
          <a:xfrm>
            <a:off x="2715259" y="0"/>
            <a:ext cx="757428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2. </a:t>
            </a:r>
            <a:r>
              <a:rPr lang="ko-KR" altLang="en-US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현재 프로젝트 진행 상황</a:t>
            </a:r>
            <a:endParaRPr lang="ko-KR" altLang="en-US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715260" y="1290872"/>
            <a:ext cx="8493760" cy="4716777"/>
          </a:xfrm>
        </p:spPr>
        <p:txBody>
          <a:bodyPr>
            <a:noAutofit/>
          </a:bodyPr>
          <a:lstStyle/>
          <a:p>
            <a:pPr>
              <a:buFont typeface="Wingdings"/>
              <a:buChar char="§"/>
              <a:defRPr/>
            </a:pP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웹 </a:t>
            </a: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서버 기능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US" altLang="ko-KR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>
              <a:buFont typeface="Wingdings"/>
              <a:buChar char="ü"/>
              <a:defRPr/>
            </a:pP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chemeClr val="accent1"/>
                </a:solidFill>
              </a:rPr>
              <a:t>VR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accent1"/>
                </a:solidFill>
              </a:rPr>
              <a:t> 기능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chemeClr val="accent1"/>
              </a:solidFill>
            </a:endParaRPr>
          </a:p>
          <a:p>
            <a:pPr>
              <a:buFont typeface="Wingdings"/>
              <a:buChar char="ü"/>
              <a:defRPr/>
            </a:pPr>
            <a:endParaRPr lang="en-US" altLang="ko-KR" sz="6000" b="1">
              <a:ln w="9525">
                <a:solidFill>
                  <a:schemeClr val="tx1"/>
                </a:solidFill>
              </a:ln>
              <a:solidFill>
                <a:schemeClr val="accent1"/>
              </a:solidFill>
            </a:endParaRPr>
          </a:p>
          <a:p>
            <a:pPr>
              <a:buFont typeface="Wingdings"/>
              <a:buChar char="§"/>
              <a:defRPr/>
            </a:pP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클라이언트 </a:t>
            </a: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서버 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메시지 송신 경로 정리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47878" y="169106"/>
            <a:ext cx="5079734" cy="884930"/>
          </a:xfrm>
        </p:spPr>
        <p:txBody>
          <a:bodyPr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VR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 기능</a:t>
            </a:r>
            <a:endParaRPr lang="en-US" altLang="ko-KR" sz="44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511629" y="1204353"/>
            <a:ext cx="8086791" cy="3994637"/>
            <a:chOff x="1422300" y="1112346"/>
            <a:chExt cx="4321255" cy="3994637"/>
          </a:xfrm>
        </p:grpSpPr>
        <p:sp>
          <p:nvSpPr>
            <p:cNvPr id="3" name="직사각형 2"/>
            <p:cNvSpPr/>
            <p:nvPr/>
          </p:nvSpPr>
          <p:spPr>
            <a:xfrm>
              <a:off x="1422300" y="1404552"/>
              <a:ext cx="4321255" cy="37024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69380" y="1112346"/>
              <a:ext cx="2482184" cy="780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VR</a:t>
              </a:r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0210800" y="1446966"/>
            <a:ext cx="1870038" cy="37024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696108" y="1202592"/>
            <a:ext cx="888914" cy="4887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Server</a:t>
            </a: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326956" y="2292478"/>
            <a:ext cx="1627218" cy="452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controller</a:t>
            </a:r>
            <a:endParaRPr lang="ko-KR" altLang="en-US"/>
          </a:p>
        </p:txBody>
      </p:sp>
      <p:sp>
        <p:nvSpPr>
          <p:cNvPr id="11" name="왼쪽/오른쪽 화살표 10"/>
          <p:cNvSpPr/>
          <p:nvPr/>
        </p:nvSpPr>
        <p:spPr>
          <a:xfrm>
            <a:off x="8698052" y="2959861"/>
            <a:ext cx="1454670" cy="40387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326956" y="2968841"/>
            <a:ext cx="1627218" cy="452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dto</a:t>
            </a: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326956" y="3708343"/>
            <a:ext cx="1627218" cy="452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64000" y="923768"/>
            <a:ext cx="2527224" cy="426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언리얼 엔진 사용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82216" y="2196739"/>
            <a:ext cx="5345616" cy="2672808"/>
          </a:xfrm>
          <a:prstGeom prst="rect">
            <a:avLst/>
          </a:prstGeom>
        </p:spPr>
      </p:pic>
      <p:sp>
        <p:nvSpPr>
          <p:cNvPr id="43" name="오른쪽 화살표 42"/>
          <p:cNvSpPr/>
          <p:nvPr/>
        </p:nvSpPr>
        <p:spPr>
          <a:xfrm>
            <a:off x="7671054" y="5696069"/>
            <a:ext cx="4409784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다음 페이지 실제 실행 이미지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0" y="2209801"/>
            <a:ext cx="4593973" cy="273639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 rot="16200000">
            <a:off x="2239288" y="4126417"/>
            <a:ext cx="638855" cy="6313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0608" y="1449698"/>
            <a:ext cx="363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처치할 기물을 향해 이동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1730" y="185057"/>
            <a:ext cx="518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VR </a:t>
            </a:r>
            <a:r>
              <a:rPr lang="ko-KR" altLang="en-US" dirty="0" smtClean="0"/>
              <a:t>사용자는 웹 사용자의 명령을 전달 받음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 rot="5400000">
            <a:off x="1402154" y="694582"/>
            <a:ext cx="806325" cy="5259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8286" y="4761530"/>
            <a:ext cx="116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목표물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61730" y="1819030"/>
            <a:ext cx="2527224" cy="426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287" y="1752208"/>
            <a:ext cx="3920570" cy="392057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094513" y="3315029"/>
            <a:ext cx="2523773" cy="52593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3886" y="2478561"/>
            <a:ext cx="265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상대 기물과 접촉 시</a:t>
            </a:r>
            <a:endParaRPr lang="en-US" altLang="ko-KR" dirty="0" smtClean="0"/>
          </a:p>
          <a:p>
            <a:r>
              <a:rPr lang="ko-KR" altLang="en-US" dirty="0" smtClean="0"/>
              <a:t>   사운드 변환 및 </a:t>
            </a:r>
            <a:endParaRPr lang="en-US" altLang="ko-KR" dirty="0" smtClean="0"/>
          </a:p>
          <a:p>
            <a:r>
              <a:rPr lang="ko-KR" altLang="en-US" dirty="0" smtClean="0"/>
              <a:t>   전투 상황으로 변환됨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618287" y="1449698"/>
            <a:ext cx="2527224" cy="426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VR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59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295" y="1021532"/>
            <a:ext cx="5043488" cy="385678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079357" y="2655459"/>
            <a:ext cx="3439887" cy="92286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2101" y="2470793"/>
            <a:ext cx="265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전투를 시작함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2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111114" y="393571"/>
            <a:ext cx="7642486" cy="884930"/>
          </a:xfrm>
        </p:spPr>
        <p:txBody>
          <a:bodyPr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VR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(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실행 영상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)</a:t>
            </a:r>
            <a:endParaRPr lang="en-US" altLang="ko-KR" sz="4400" b="1">
              <a:solidFill>
                <a:srgbClr val="0070c0"/>
              </a:solidFill>
            </a:endParaRPr>
          </a:p>
        </p:txBody>
      </p:sp>
      <p:pic>
        <p:nvPicPr>
          <p:cNvPr id="2" name="vr영상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2111114" y="1278501"/>
            <a:ext cx="975360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36585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 idx="0"/>
          </p:nvPr>
        </p:nvSpPr>
        <p:spPr>
          <a:xfrm>
            <a:off x="2894192" y="0"/>
            <a:ext cx="757428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2. </a:t>
            </a:r>
            <a:r>
              <a:rPr lang="ko-KR" altLang="en-US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현재 프로젝트 진행 상황</a:t>
            </a:r>
            <a:endParaRPr lang="ko-KR" altLang="en-US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894192" y="1102339"/>
            <a:ext cx="8429127" cy="4716777"/>
          </a:xfrm>
        </p:spPr>
        <p:txBody>
          <a:bodyPr>
            <a:noAutofit/>
          </a:bodyPr>
          <a:lstStyle/>
          <a:p>
            <a:pPr>
              <a:buFont typeface="Wingdings"/>
              <a:buChar char="§"/>
              <a:defRPr/>
            </a:pP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웹 </a:t>
            </a: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서버 기능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en-US" altLang="ko-KR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>
              <a:buFont typeface="Wingdings"/>
              <a:buChar char="§"/>
              <a:defRPr/>
            </a:pP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VR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기능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>
              <a:buFont typeface="Wingdings"/>
              <a:buChar char="ü"/>
              <a:defRPr/>
            </a:pPr>
            <a:endParaRPr lang="en-US" altLang="ko-KR" sz="6000" b="1">
              <a:ln w="9525">
                <a:solidFill>
                  <a:schemeClr val="tx1"/>
                </a:solidFill>
              </a:ln>
              <a:solidFill>
                <a:schemeClr val="accent1"/>
              </a:solidFill>
            </a:endParaRPr>
          </a:p>
          <a:p>
            <a:pPr>
              <a:buFont typeface="Wingdings"/>
              <a:buChar char="ü"/>
              <a:defRPr/>
            </a:pP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클라이언트 </a:t>
            </a: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– 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서버 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메시지 송신 경로 정리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 idx="0"/>
          </p:nvPr>
        </p:nvSpPr>
        <p:spPr>
          <a:xfrm>
            <a:off x="3731758" y="33115"/>
            <a:ext cx="4967388" cy="1325563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목차</a:t>
            </a:r>
            <a:endParaRPr lang="ko-KR" altLang="en-US" b="1">
              <a:ln w="285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711122" y="862700"/>
            <a:ext cx="5995585" cy="5995299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  <a:defRPr/>
            </a:pPr>
            <a:r>
              <a:rPr lang="ko-KR" altLang="en-US" sz="2400" b="1"/>
              <a:t>프로젝트 내용 간략 소개</a:t>
            </a:r>
            <a:endParaRPr lang="ko-KR" altLang="en-US" sz="2400" b="1"/>
          </a:p>
          <a:p>
            <a:pPr marL="0" indent="0">
              <a:buNone/>
              <a:defRPr/>
            </a:pPr>
            <a:endParaRPr lang="en-US" altLang="ko-KR" sz="2400" b="1"/>
          </a:p>
          <a:p>
            <a:pPr marL="0" indent="0">
              <a:buNone/>
              <a:defRPr/>
            </a:pPr>
            <a:r>
              <a:rPr lang="en-US" altLang="ko-KR" sz="2400" b="1"/>
              <a:t>2. </a:t>
            </a:r>
            <a:r>
              <a:rPr lang="ko-KR" altLang="en-US" sz="2400" b="1"/>
              <a:t>현재 프로젝트 진행 상황</a:t>
            </a:r>
            <a:endParaRPr lang="ko-KR" altLang="en-US" sz="2400" b="1"/>
          </a:p>
          <a:p>
            <a:pPr>
              <a:buFont typeface="Wingdings"/>
              <a:buChar char="§"/>
              <a:defRPr/>
            </a:pPr>
            <a:r>
              <a:rPr lang="ko-KR" altLang="en-US" sz="2000" b="1"/>
              <a:t>웹 </a:t>
            </a:r>
            <a:r>
              <a:rPr lang="en-US" altLang="ko-KR" sz="2000" b="1"/>
              <a:t>– </a:t>
            </a:r>
            <a:r>
              <a:rPr lang="ko-KR" altLang="en-US" sz="2000" b="1"/>
              <a:t>서버 기능</a:t>
            </a:r>
            <a:endParaRPr lang="ko-KR" altLang="en-US" sz="2000" b="1"/>
          </a:p>
          <a:p>
            <a:pPr lvl="1">
              <a:buFont typeface="Wingdings"/>
              <a:buChar char="ü"/>
              <a:defRPr/>
            </a:pPr>
            <a:r>
              <a:rPr lang="ko-KR" altLang="en-US" sz="1800" b="1"/>
              <a:t>구조 소개</a:t>
            </a:r>
            <a:endParaRPr lang="ko-KR" altLang="en-US" sz="1800" b="1"/>
          </a:p>
          <a:p>
            <a:pPr lvl="1">
              <a:buFont typeface="Wingdings"/>
              <a:buChar char="ü"/>
              <a:defRPr/>
            </a:pPr>
            <a:r>
              <a:rPr lang="ko-KR" altLang="en-US" sz="1800" b="1"/>
              <a:t>실행 이미지</a:t>
            </a:r>
            <a:endParaRPr lang="ko-KR" altLang="en-US" sz="1800" b="1"/>
          </a:p>
          <a:p>
            <a:pPr lvl="1">
              <a:buFont typeface="Wingdings"/>
              <a:buChar char="ü"/>
              <a:defRPr/>
            </a:pPr>
            <a:r>
              <a:rPr lang="ko-KR" altLang="en-US" sz="1800" b="1"/>
              <a:t>실행 영상</a:t>
            </a:r>
            <a:endParaRPr lang="ko-KR" altLang="en-US" sz="1800" b="1"/>
          </a:p>
          <a:p>
            <a:pPr marL="457200" lvl="1" indent="0">
              <a:buNone/>
              <a:defRPr/>
            </a:pPr>
            <a:endParaRPr lang="en-US" altLang="ko-KR" sz="1600" b="1"/>
          </a:p>
          <a:p>
            <a:pPr>
              <a:buFont typeface="Wingdings"/>
              <a:buChar char="§"/>
              <a:defRPr/>
            </a:pPr>
            <a:r>
              <a:rPr lang="en-US" altLang="ko-KR" sz="2000" b="1"/>
              <a:t>VR </a:t>
            </a:r>
            <a:r>
              <a:rPr lang="ko-KR" altLang="en-US" sz="2000" b="1"/>
              <a:t> 기능</a:t>
            </a:r>
            <a:endParaRPr lang="ko-KR" altLang="en-US" sz="2000" b="1"/>
          </a:p>
          <a:p>
            <a:pPr lvl="1">
              <a:buFont typeface="Wingdings"/>
              <a:buChar char="ü"/>
              <a:defRPr/>
            </a:pPr>
            <a:r>
              <a:rPr lang="ko-KR" altLang="en-US" sz="1800" b="1"/>
              <a:t>기능 소개</a:t>
            </a:r>
            <a:r>
              <a:rPr lang="en-US" altLang="ko-KR" sz="1800" b="1"/>
              <a:t> </a:t>
            </a:r>
            <a:r>
              <a:rPr lang="ko-KR" altLang="en-US" sz="1800" b="1"/>
              <a:t>및 실행 이미지</a:t>
            </a:r>
            <a:endParaRPr lang="ko-KR" altLang="en-US" sz="1800" b="1"/>
          </a:p>
          <a:p>
            <a:pPr lvl="1">
              <a:buFont typeface="Wingdings"/>
              <a:buChar char="ü"/>
              <a:defRPr/>
            </a:pPr>
            <a:r>
              <a:rPr lang="ko-KR" altLang="en-US" sz="1800" b="1"/>
              <a:t>실행 영상</a:t>
            </a:r>
            <a:endParaRPr lang="ko-KR" altLang="en-US" sz="1800" b="1"/>
          </a:p>
          <a:p>
            <a:pPr marL="0" indent="0">
              <a:buNone/>
              <a:defRPr/>
            </a:pPr>
            <a:endParaRPr lang="en-US" altLang="ko-KR" sz="700" b="1"/>
          </a:p>
          <a:p>
            <a:pPr>
              <a:buFont typeface="Wingdings"/>
              <a:buChar char="§"/>
              <a:defRPr/>
            </a:pPr>
            <a:r>
              <a:rPr lang="ko-KR" altLang="en-US" sz="2000" b="1"/>
              <a:t>클라이언트 </a:t>
            </a:r>
            <a:r>
              <a:rPr lang="en-US" altLang="ko-KR" sz="2000" b="1"/>
              <a:t>– </a:t>
            </a:r>
            <a:r>
              <a:rPr lang="ko-KR" altLang="en-US" sz="2000" b="1"/>
              <a:t>서버 메시지 송신 경로 정리</a:t>
            </a:r>
            <a:endParaRPr lang="ko-KR" altLang="en-US" sz="2000" b="1"/>
          </a:p>
          <a:p>
            <a:pPr lvl="0">
              <a:defRPr/>
            </a:pPr>
            <a:endParaRPr lang="en-US" altLang="ko-KR" sz="1200" b="1"/>
          </a:p>
          <a:p>
            <a:pPr marL="0" indent="0">
              <a:buNone/>
              <a:defRPr/>
            </a:pPr>
            <a:r>
              <a:rPr lang="en-US" altLang="ko-KR" sz="2400" b="1"/>
              <a:t>3. </a:t>
            </a:r>
            <a:r>
              <a:rPr lang="ko-KR" altLang="en-US" sz="2400" b="1"/>
              <a:t>추후 계획</a:t>
            </a:r>
            <a:endParaRPr lang="ko-KR" altLang="en-US" sz="2400" b="1"/>
          </a:p>
          <a:p>
            <a:pPr marL="0" indent="0">
              <a:buNone/>
              <a:defRPr/>
            </a:pP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847878" y="169106"/>
            <a:ext cx="9231602" cy="884930"/>
          </a:xfrm>
        </p:spPr>
        <p:txBody>
          <a:bodyPr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클라이언트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– 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서버 </a:t>
            </a:r>
            <a:endParaRPr lang="ko-KR" altLang="en-US" sz="44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메시지 송신 경로 정리</a:t>
            </a:r>
            <a:endParaRPr lang="ko-KR" altLang="en-US" sz="44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10" name="내용 개체 틀 2"/>
          <p:cNvSpPr txBox="1"/>
          <p:nvPr/>
        </p:nvSpPr>
        <p:spPr>
          <a:xfrm>
            <a:off x="1927595" y="1589811"/>
            <a:ext cx="9072168" cy="508530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§"/>
              <a:defRPr/>
            </a:pPr>
            <a:r>
              <a:rPr lang="ko-KR" altLang="en-US"/>
              <a:t>클라이언트 </a:t>
            </a:r>
            <a:r>
              <a:rPr lang="en-US" altLang="ko-KR"/>
              <a:t>→ </a:t>
            </a:r>
            <a:r>
              <a:rPr lang="ko-KR" altLang="en-US"/>
              <a:t>서버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환경</a:t>
            </a:r>
            <a:endParaRPr lang="ko-KR" altLang="en-US"/>
          </a:p>
          <a:p>
            <a:pPr lvl="2">
              <a:buFontTx/>
              <a:buChar char="-"/>
              <a:defRPr/>
            </a:pPr>
            <a:r>
              <a:rPr lang="en-US" altLang="ko-KR"/>
              <a:t>app/Web/join: </a:t>
            </a:r>
            <a:r>
              <a:rPr lang="ko-KR" altLang="en-US"/>
              <a:t>플레이어 참여 여부 관리 경로</a:t>
            </a:r>
            <a:endParaRPr lang="ko-KR" altLang="en-US"/>
          </a:p>
          <a:p>
            <a:pPr lvl="2">
              <a:buFontTx/>
              <a:buChar char="-"/>
              <a:defRPr/>
            </a:pPr>
            <a:r>
              <a:rPr lang="en-US" altLang="ko-KR"/>
              <a:t>app/Web/move: </a:t>
            </a:r>
            <a:r>
              <a:rPr lang="ko-KR" altLang="en-US"/>
              <a:t>움직임 처리 경로</a:t>
            </a:r>
            <a:endParaRPr lang="ko-KR" altLang="en-US"/>
          </a:p>
          <a:p>
            <a:pPr lvl="2">
              <a:buFontTx/>
              <a:buChar char="-"/>
              <a:defRPr/>
            </a:pPr>
            <a:r>
              <a:rPr lang="en-US" altLang="ko-KR"/>
              <a:t>app/Web/timeUp: </a:t>
            </a:r>
            <a:r>
              <a:rPr lang="ko-KR" altLang="en-US"/>
              <a:t>타이머 처리 경로</a:t>
            </a:r>
            <a:endParaRPr lang="ko-KR" altLang="en-US"/>
          </a:p>
          <a:p>
            <a:pPr>
              <a:buFontTx/>
              <a:buChar char="-"/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VR </a:t>
            </a:r>
            <a:r>
              <a:rPr lang="ko-KR" altLang="en-US"/>
              <a:t>환경</a:t>
            </a:r>
            <a:endParaRPr lang="ko-KR" altLang="en-US"/>
          </a:p>
          <a:p>
            <a:pPr lvl="2">
              <a:buFontTx/>
              <a:buChar char="-"/>
              <a:defRPr/>
            </a:pPr>
            <a:r>
              <a:rPr lang="en-US" altLang="ko-KR"/>
              <a:t>app/VR/join: </a:t>
            </a:r>
            <a:r>
              <a:rPr lang="ko-KR" altLang="en-US"/>
              <a:t>플레이어 참여 여부 관리 경로</a:t>
            </a:r>
            <a:endParaRPr lang="ko-KR" altLang="en-US"/>
          </a:p>
          <a:p>
            <a:pPr lvl="2">
              <a:buFontTx/>
              <a:buChar char="-"/>
              <a:defRPr/>
            </a:pPr>
            <a:r>
              <a:rPr lang="en-US" altLang="ko-KR"/>
              <a:t>app/VR/move: </a:t>
            </a:r>
            <a:r>
              <a:rPr lang="ko-KR" altLang="en-US"/>
              <a:t>움직임 처리 경로</a:t>
            </a:r>
            <a:endParaRPr lang="ko-KR" altLang="en-US"/>
          </a:p>
          <a:p>
            <a:pPr marL="914400" lvl="2" indent="0">
              <a:buNone/>
              <a:defRPr/>
            </a:pPr>
            <a:endParaRPr lang="en-US" altLang="ko-KR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  <a:p>
            <a:pPr marL="914400" lvl="2" indent="0">
              <a:buNone/>
              <a:defRPr/>
            </a:pPr>
            <a:r>
              <a:rPr lang="en-US" altLang="ko-KR"/>
              <a:t>(</a:t>
            </a:r>
            <a:r>
              <a:rPr lang="ko-KR" altLang="en-US"/>
              <a:t>미구현</a:t>
            </a:r>
            <a:r>
              <a:rPr lang="en-US" altLang="ko-KR"/>
              <a:t>)</a:t>
            </a:r>
            <a:endParaRPr lang="en-US" altLang="ko-KR"/>
          </a:p>
          <a:p>
            <a:pPr lvl="2">
              <a:buFontTx/>
              <a:buChar char="-"/>
              <a:defRPr/>
            </a:pPr>
            <a:r>
              <a:rPr lang="en-US" altLang="ko-KR"/>
              <a:t>app/VR/getItem: </a:t>
            </a:r>
            <a:r>
              <a:rPr lang="ko-KR" altLang="en-US"/>
              <a:t>아이템 획득 처리 경로</a:t>
            </a:r>
            <a:endParaRPr lang="ko-KR" altLang="en-US"/>
          </a:p>
          <a:p>
            <a:pPr lvl="2">
              <a:buFontTx/>
              <a:buChar char="-"/>
              <a:defRPr/>
            </a:pPr>
            <a:r>
              <a:rPr lang="en-US" altLang="ko-KR"/>
              <a:t>app/VR/useItem: </a:t>
            </a:r>
            <a:r>
              <a:rPr lang="ko-KR" altLang="en-US"/>
              <a:t>아이템 사용 처리 경로</a:t>
            </a:r>
            <a:endParaRPr lang="ko-KR" altLang="en-US"/>
          </a:p>
          <a:p>
            <a:pPr marL="914400" lvl="2" indent="0">
              <a:buNone/>
              <a:defRPr/>
            </a:pPr>
            <a:endParaRPr lang="en-US" altLang="ko-KR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  <a:p>
            <a:pPr>
              <a:buFontTx/>
              <a:buChar char="-"/>
              <a:defRPr/>
            </a:pPr>
            <a:endParaRPr lang="en-US" altLang="ko-KR" sz="44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 txBox="1"/>
          <p:nvPr/>
        </p:nvSpPr>
        <p:spPr>
          <a:xfrm>
            <a:off x="2111114" y="220930"/>
            <a:ext cx="9072168" cy="558550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§"/>
              <a:defRPr/>
            </a:pPr>
            <a:r>
              <a:rPr lang="ko-KR" altLang="en-US"/>
              <a:t>서버 </a:t>
            </a:r>
            <a:r>
              <a:rPr lang="en-US" altLang="ko-KR"/>
              <a:t>→ </a:t>
            </a:r>
            <a:r>
              <a:rPr lang="ko-KR" altLang="en-US"/>
              <a:t>클라이언트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웹 환경</a:t>
            </a:r>
            <a:endParaRPr lang="ko-KR" altLang="en-US"/>
          </a:p>
          <a:p>
            <a:pPr lvl="2">
              <a:buFontTx/>
              <a:buChar char="-"/>
              <a:defRPr/>
            </a:pPr>
            <a:r>
              <a:rPr lang="en-US" altLang="ko-KR"/>
              <a:t>/topic/Web: </a:t>
            </a:r>
            <a:r>
              <a:rPr lang="ko-KR" altLang="en-US"/>
              <a:t>웹 환경 관련 이벤트 수신 경로</a:t>
            </a:r>
            <a:endParaRPr lang="ko-KR" altLang="en-US"/>
          </a:p>
          <a:p>
            <a:pPr lvl="1">
              <a:defRPr/>
            </a:pPr>
            <a:r>
              <a:rPr lang="en-US" altLang="ko-KR"/>
              <a:t>VR </a:t>
            </a:r>
            <a:r>
              <a:rPr lang="ko-KR" altLang="en-US"/>
              <a:t>환경</a:t>
            </a:r>
            <a:endParaRPr lang="ko-KR" altLang="en-US"/>
          </a:p>
          <a:p>
            <a:pPr lvl="2">
              <a:buFontTx/>
              <a:buChar char="-"/>
              <a:defRPr/>
            </a:pPr>
            <a:r>
              <a:rPr lang="en-US" altLang="ko-KR"/>
              <a:t>/topic/VR: VR </a:t>
            </a:r>
            <a:r>
              <a:rPr lang="ko-KR" altLang="en-US"/>
              <a:t>환경 관련 이벤트 수신 경로</a:t>
            </a:r>
            <a:endParaRPr lang="ko-KR" altLang="en-US"/>
          </a:p>
          <a:p>
            <a:pPr lvl="2">
              <a:buFontTx/>
              <a:buChar char="-"/>
              <a:defRPr/>
            </a:pPr>
            <a:endParaRPr lang="en-US" altLang="ko-KR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  <a:p>
            <a:pPr lvl="2">
              <a:buFontTx/>
              <a:buChar char="-"/>
              <a:defRPr/>
            </a:pPr>
            <a:endParaRPr lang="en-US" altLang="ko-KR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/>
              <a:t>+ </a:t>
            </a:r>
            <a:r>
              <a:rPr lang="ko-KR" altLang="en-US"/>
              <a:t>서버에서 발생하는 주요 이벤트 소개</a:t>
            </a:r>
            <a:endParaRPr lang="ko-KR" altLang="en-US"/>
          </a:p>
          <a:p>
            <a:pPr marL="457200" lvl="1" indent="0">
              <a:buNone/>
              <a:defRPr/>
            </a:pPr>
            <a:endParaRPr lang="en-US" altLang="ko-KR" sz="800"/>
          </a:p>
          <a:p>
            <a:pPr marL="914400" lvl="2" indent="0">
              <a:buNone/>
              <a:defRPr/>
            </a:pPr>
            <a:r>
              <a:rPr lang="en-US" altLang="ko-KR" sz="1600"/>
              <a:t>- validMove : </a:t>
            </a:r>
            <a:r>
              <a:rPr lang="ko-KR" altLang="en-US" sz="1600"/>
              <a:t>규칙에 유효한 움직임일 시 발생하는 이벤트</a:t>
            </a:r>
            <a:endParaRPr lang="ko-KR" altLang="en-US" sz="1600"/>
          </a:p>
          <a:p>
            <a:pPr marL="914400" lvl="2" indent="0">
              <a:buNone/>
              <a:defRPr/>
            </a:pPr>
            <a:r>
              <a:rPr lang="en-US" altLang="ko-KR" sz="1600"/>
              <a:t>- invalidMove : </a:t>
            </a:r>
            <a:r>
              <a:rPr lang="ko-KR" altLang="en-US" sz="1600"/>
              <a:t>규칙에 유효하지 않은 움직임일 시 발생하는 이벤트</a:t>
            </a:r>
            <a:endParaRPr lang="ko-KR" altLang="en-US" sz="1600"/>
          </a:p>
          <a:p>
            <a:pPr marL="914400" lvl="2" indent="0">
              <a:buNone/>
              <a:defRPr/>
            </a:pPr>
            <a:r>
              <a:rPr lang="en-US" altLang="ko-KR" sz="1600"/>
              <a:t>- battle : </a:t>
            </a:r>
            <a:r>
              <a:rPr lang="ko-KR" altLang="en-US" sz="1600"/>
              <a:t>기물 간 전투가 시작될 시 발생하는 이벤트</a:t>
            </a:r>
            <a:endParaRPr lang="ko-KR" altLang="en-US" sz="1600"/>
          </a:p>
          <a:p>
            <a:pPr marL="914400" lvl="2" indent="0">
              <a:buNone/>
              <a:defRPr/>
            </a:pPr>
            <a:r>
              <a:rPr lang="en-US" altLang="ko-KR" sz="1600"/>
              <a:t>- timeUp : </a:t>
            </a:r>
            <a:r>
              <a:rPr lang="ko-KR" altLang="en-US" sz="1600"/>
              <a:t>주어진 시간이 모두 지났을 때 발생하는 이벤트</a:t>
            </a:r>
            <a:endParaRPr lang="ko-KR" altLang="en-US" sz="1600"/>
          </a:p>
          <a:p>
            <a:pPr marL="914400" lvl="2" indent="0">
              <a:buNone/>
              <a:defRPr/>
            </a:pPr>
            <a:r>
              <a:rPr lang="en-US" altLang="ko-KR" sz="1600"/>
              <a:t>- checkMate : </a:t>
            </a:r>
            <a:r>
              <a:rPr lang="ko-KR" altLang="en-US" sz="1600"/>
              <a:t>체크 메이트 시에 발생하는 이벤트</a:t>
            </a:r>
            <a:endParaRPr lang="ko-KR" altLang="en-US" sz="1600"/>
          </a:p>
          <a:p>
            <a:pPr marL="914400" lvl="2" indent="0">
              <a:buNone/>
              <a:defRPr/>
            </a:pPr>
            <a:endParaRPr lang="en-US" altLang="ko-KR" sz="1600"/>
          </a:p>
          <a:p>
            <a:pPr marL="914400" lvl="2" indent="0">
              <a:buNone/>
              <a:defRPr/>
            </a:pPr>
            <a:r>
              <a:rPr lang="en-US" altLang="ko-KR" sz="1600"/>
              <a:t>(</a:t>
            </a:r>
            <a:r>
              <a:rPr lang="ko-KR" altLang="en-US" sz="1600"/>
              <a:t>미구현</a:t>
            </a:r>
            <a:r>
              <a:rPr lang="en-US" altLang="ko-KR" sz="1600"/>
              <a:t>)</a:t>
            </a:r>
            <a:endParaRPr lang="en-US" altLang="ko-KR" sz="1600"/>
          </a:p>
          <a:p>
            <a:pPr marL="914400" lvl="2" indent="0">
              <a:buNone/>
              <a:defRPr/>
            </a:pPr>
            <a:r>
              <a:rPr lang="en-US" altLang="ko-KR" sz="1600"/>
              <a:t>- resign : </a:t>
            </a:r>
            <a:r>
              <a:rPr lang="ko-KR" altLang="en-US" sz="1600"/>
              <a:t>항복할 시 발생하는 이벤트</a:t>
            </a:r>
            <a:endParaRPr lang="ko-KR" altLang="en-US" sz="1600"/>
          </a:p>
          <a:p>
            <a:pPr>
              <a:buFontTx/>
              <a:buChar char="-"/>
              <a:defRPr/>
            </a:pPr>
            <a:endParaRPr lang="en-US" altLang="ko-KR" sz="44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3. </a:t>
            </a:r>
            <a:r>
              <a:rPr lang="ko-KR" altLang="en-US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추후 계획</a:t>
            </a:r>
            <a:endParaRPr lang="ko-KR" altLang="en-US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0237" y="1887036"/>
            <a:ext cx="3409813" cy="37024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4818" y="1690688"/>
            <a:ext cx="2440649" cy="3904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/>
              <a:t>웹</a:t>
            </a:r>
            <a:endParaRPr lang="ko-KR" altLang="en-US" sz="2400" b="1"/>
          </a:p>
        </p:txBody>
      </p:sp>
      <p:sp>
        <p:nvSpPr>
          <p:cNvPr id="17" name="직사각형 16"/>
          <p:cNvSpPr/>
          <p:nvPr/>
        </p:nvSpPr>
        <p:spPr>
          <a:xfrm>
            <a:off x="836807" y="2361248"/>
            <a:ext cx="2796540" cy="3904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CSS</a:t>
            </a:r>
            <a:r>
              <a:rPr lang="ko-KR" altLang="en-US"/>
              <a:t>로 웹 꾸미기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6807" y="3069672"/>
            <a:ext cx="2796540" cy="3904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점수판 만들기</a:t>
            </a: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60873" y="1887036"/>
            <a:ext cx="3409813" cy="37024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045454" y="1690688"/>
            <a:ext cx="2440649" cy="3904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/>
              <a:t>서버</a:t>
            </a:r>
            <a:endParaRPr lang="ko-KR" altLang="en-US" sz="2400" b="1"/>
          </a:p>
        </p:txBody>
      </p:sp>
      <p:sp>
        <p:nvSpPr>
          <p:cNvPr id="21" name="직사각형 20"/>
          <p:cNvSpPr/>
          <p:nvPr/>
        </p:nvSpPr>
        <p:spPr>
          <a:xfrm>
            <a:off x="8887443" y="2361248"/>
            <a:ext cx="2796540" cy="1045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VR</a:t>
            </a:r>
            <a:r>
              <a:rPr lang="ko-KR" altLang="en-US"/>
              <a:t> 및 웹에서 만든 기능 이벤트 처리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491143" y="1892874"/>
            <a:ext cx="3409813" cy="37024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75724" y="1696526"/>
            <a:ext cx="2440649" cy="3904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/>
              <a:t>VR</a:t>
            </a:r>
            <a:endParaRPr lang="ko-KR" altLang="en-US" sz="2400" b="1"/>
          </a:p>
        </p:txBody>
      </p:sp>
      <p:sp>
        <p:nvSpPr>
          <p:cNvPr id="25" name="직사각형 24"/>
          <p:cNvSpPr/>
          <p:nvPr/>
        </p:nvSpPr>
        <p:spPr>
          <a:xfrm>
            <a:off x="4797778" y="2442785"/>
            <a:ext cx="2796540" cy="5594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서버와 연결</a:t>
            </a: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797778" y="3209432"/>
            <a:ext cx="2796540" cy="6226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(</a:t>
            </a:r>
            <a:r>
              <a:rPr lang="ko-KR" altLang="en-US"/>
              <a:t>사운드 조절 등</a:t>
            </a:r>
            <a:r>
              <a:rPr lang="en-US" altLang="ko-KR"/>
              <a:t>)</a:t>
            </a:r>
            <a:endParaRPr lang="en-US" altLang="ko-KR"/>
          </a:p>
          <a:p>
            <a:pPr algn="ctr">
              <a:defRPr/>
            </a:pPr>
            <a:r>
              <a:rPr lang="ko-KR" altLang="en-US"/>
              <a:t>디테일 보완</a:t>
            </a:r>
            <a:endParaRPr lang="ko-KR" altLang="en-US"/>
          </a:p>
        </p:txBody>
      </p:sp>
      <p:sp>
        <p:nvSpPr>
          <p:cNvPr id="2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598378" y="2299876"/>
            <a:ext cx="3286970" cy="184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500" b="1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END</a:t>
            </a:r>
            <a:endParaRPr lang="ko-KR" altLang="en-US" sz="11500" b="1">
              <a:ln w="762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325880" y="365125"/>
            <a:ext cx="757428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1. </a:t>
            </a:r>
            <a:r>
              <a:rPr lang="ko-KR" altLang="en-US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프로젝트 내용 간략 소개</a:t>
            </a:r>
            <a:endParaRPr lang="ko-KR" altLang="en-US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25880" y="1825625"/>
            <a:ext cx="7574280" cy="4351338"/>
          </a:xfrm>
        </p:spPr>
        <p:txBody>
          <a:bodyPr/>
          <a:lstStyle/>
          <a:p>
            <a:pPr>
              <a:buFont typeface="Wingdings"/>
              <a:buChar char="ü"/>
              <a:defRPr/>
            </a:pPr>
            <a:r>
              <a:rPr lang="en-US" altLang="ko-KR"/>
              <a:t> 2 vs 2 VR </a:t>
            </a:r>
            <a:r>
              <a:rPr lang="ko-KR" altLang="en-US"/>
              <a:t>체스 게임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5880" y="2433389"/>
            <a:ext cx="2784675" cy="27846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59259" y="5218064"/>
            <a:ext cx="949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Player1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3601" y="2433389"/>
            <a:ext cx="2785888" cy="2785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89662" y="5218064"/>
            <a:ext cx="949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Player2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 idx="0"/>
          </p:nvPr>
        </p:nvSpPr>
        <p:spPr>
          <a:xfrm>
            <a:off x="2672080" y="0"/>
            <a:ext cx="757428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2. </a:t>
            </a:r>
            <a:r>
              <a:rPr lang="ko-KR" altLang="en-US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현재 프로젝트 진행 상황</a:t>
            </a:r>
            <a:endParaRPr lang="ko-KR" altLang="en-US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497015" y="1295233"/>
            <a:ext cx="8252265" cy="1616270"/>
          </a:xfrm>
        </p:spPr>
        <p:txBody>
          <a:bodyPr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웹 </a:t>
            </a: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– 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서버 기능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endParaRPr lang="en-US" altLang="ko-KR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>
              <a:buFont typeface="Wingdings"/>
              <a:buChar char="§"/>
              <a:defRPr/>
            </a:pP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VR 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기능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>
              <a:buFont typeface="Wingdings"/>
              <a:buChar char="§"/>
              <a:defRPr/>
            </a:pPr>
            <a:endParaRPr lang="en-US" altLang="ko-KR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>
              <a:buFont typeface="Wingdings"/>
              <a:buChar char="§"/>
              <a:defRPr/>
            </a:pP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클라이언트 </a:t>
            </a: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서버 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메시지 송신 경로 정리</a:t>
            </a:r>
            <a:endParaRPr lang="ko-KR" altLang="en-US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>
              <a:buFont typeface="Wingdings"/>
              <a:buChar char="§"/>
              <a:defRPr/>
            </a:pPr>
            <a:endParaRPr lang="en-US" altLang="ko-KR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ko-KR" altLang="en-US" sz="6600" b="1">
              <a:ln w="952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47878" y="169106"/>
            <a:ext cx="5079734" cy="884930"/>
          </a:xfrm>
        </p:spPr>
        <p:txBody>
          <a:bodyPr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웹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– 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서버 구조</a:t>
            </a:r>
            <a:endParaRPr lang="en-US" altLang="ko-KR" sz="44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323938" y="1154760"/>
            <a:ext cx="3901200" cy="3994637"/>
            <a:chOff x="1422300" y="1112346"/>
            <a:chExt cx="4321255" cy="3994637"/>
          </a:xfrm>
        </p:grpSpPr>
        <p:sp>
          <p:nvSpPr>
            <p:cNvPr id="3" name="직사각형 2"/>
            <p:cNvSpPr/>
            <p:nvPr/>
          </p:nvSpPr>
          <p:spPr>
            <a:xfrm>
              <a:off x="1422300" y="1404552"/>
              <a:ext cx="4321255" cy="37024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69380" y="1112346"/>
              <a:ext cx="2482184" cy="780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Web component</a:t>
              </a: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369380" y="2457292"/>
              <a:ext cx="2482184" cy="780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app.js</a:t>
              </a:r>
              <a:endParaRPr lang="en-US" altLang="ko-KR"/>
            </a:p>
            <a:p>
              <a:pPr algn="ctr">
                <a:defRPr/>
              </a:pPr>
              <a:r>
                <a:rPr lang="en-US" altLang="ko-KR"/>
                <a:t>(main component)</a:t>
              </a: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19651" y="3457556"/>
              <a:ext cx="1256541" cy="780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Board.js</a:t>
              </a: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54720" y="3452410"/>
              <a:ext cx="1256541" cy="780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Piece.js</a:t>
              </a: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320774" y="3452410"/>
              <a:ext cx="1256541" cy="780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Square.js</a:t>
              </a:r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644285" y="1446966"/>
            <a:ext cx="6436553" cy="37024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26747" y="1154760"/>
            <a:ext cx="3697238" cy="7809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Server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767699" y="2499706"/>
            <a:ext cx="2001601" cy="23974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954890" y="2261687"/>
            <a:ext cx="1627218" cy="452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controller</a:t>
            </a:r>
            <a:endParaRPr lang="ko-KR" altLang="en-US"/>
          </a:p>
        </p:txBody>
      </p:sp>
      <p:sp>
        <p:nvSpPr>
          <p:cNvPr id="11" name="왼쪽/오른쪽 화살표 10"/>
          <p:cNvSpPr/>
          <p:nvPr/>
        </p:nvSpPr>
        <p:spPr>
          <a:xfrm>
            <a:off x="4189615" y="3123886"/>
            <a:ext cx="1454670" cy="40387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837876" y="3270868"/>
            <a:ext cx="1858631" cy="4778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i="1"/>
              <a:t>ChessController</a:t>
            </a:r>
            <a:endParaRPr lang="en-US" altLang="ko-KR" sz="1600" i="1"/>
          </a:p>
          <a:p>
            <a:pPr algn="ctr">
              <a:defRPr/>
            </a:pPr>
            <a:r>
              <a:rPr lang="en-US" altLang="ko-KR" sz="1600" i="1"/>
              <a:t>.java</a:t>
            </a:r>
            <a:endParaRPr lang="ko-KR" altLang="en-US" sz="1600" i="1"/>
          </a:p>
        </p:txBody>
      </p:sp>
      <p:sp>
        <p:nvSpPr>
          <p:cNvPr id="31" name="직사각형 30"/>
          <p:cNvSpPr/>
          <p:nvPr/>
        </p:nvSpPr>
        <p:spPr>
          <a:xfrm>
            <a:off x="7916125" y="2499706"/>
            <a:ext cx="2001601" cy="23974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103316" y="2261687"/>
            <a:ext cx="1627218" cy="452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dto</a:t>
            </a: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986302" y="3015464"/>
            <a:ext cx="1858631" cy="3350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i="1"/>
              <a:t>Move.java</a:t>
            </a:r>
            <a:endParaRPr lang="ko-KR" altLang="en-US" sz="1600" i="1"/>
          </a:p>
        </p:txBody>
      </p:sp>
      <p:sp>
        <p:nvSpPr>
          <p:cNvPr id="34" name="직사각형 33"/>
          <p:cNvSpPr/>
          <p:nvPr/>
        </p:nvSpPr>
        <p:spPr>
          <a:xfrm>
            <a:off x="7985059" y="3450015"/>
            <a:ext cx="1856016" cy="3448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i="1"/>
              <a:t>Player.java</a:t>
            </a:r>
            <a:endParaRPr lang="ko-KR" altLang="en-US" sz="1600" i="1"/>
          </a:p>
        </p:txBody>
      </p:sp>
      <p:sp>
        <p:nvSpPr>
          <p:cNvPr id="35" name="직사각형 34"/>
          <p:cNvSpPr/>
          <p:nvPr/>
        </p:nvSpPr>
        <p:spPr>
          <a:xfrm>
            <a:off x="10037733" y="2476842"/>
            <a:ext cx="2001601" cy="24202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224924" y="2238823"/>
            <a:ext cx="1627218" cy="452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107909" y="3027057"/>
            <a:ext cx="1858631" cy="4778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i="1"/>
              <a:t>ChessPiece</a:t>
            </a:r>
            <a:endParaRPr lang="ko-KR" altLang="en-US" sz="1600" i="1"/>
          </a:p>
        </p:txBody>
      </p:sp>
      <p:sp>
        <p:nvSpPr>
          <p:cNvPr id="38" name="직사각형 37"/>
          <p:cNvSpPr/>
          <p:nvPr/>
        </p:nvSpPr>
        <p:spPr>
          <a:xfrm>
            <a:off x="10110525" y="3677536"/>
            <a:ext cx="1856016" cy="520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i="1"/>
              <a:t>GameState</a:t>
            </a:r>
            <a:endParaRPr lang="ko-KR" altLang="en-US" sz="1600" i="1"/>
          </a:p>
        </p:txBody>
      </p:sp>
      <p:sp>
        <p:nvSpPr>
          <p:cNvPr id="39" name="직사각형 38"/>
          <p:cNvSpPr/>
          <p:nvPr/>
        </p:nvSpPr>
        <p:spPr>
          <a:xfrm>
            <a:off x="7985059" y="3875192"/>
            <a:ext cx="1856016" cy="3448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i="1"/>
              <a:t>Position.java</a:t>
            </a:r>
            <a:endParaRPr lang="ko-KR" altLang="en-US" sz="1600" i="1"/>
          </a:p>
        </p:txBody>
      </p:sp>
      <p:sp>
        <p:nvSpPr>
          <p:cNvPr id="13" name="TextBox 12"/>
          <p:cNvSpPr txBox="1"/>
          <p:nvPr/>
        </p:nvSpPr>
        <p:spPr>
          <a:xfrm>
            <a:off x="4296619" y="2823895"/>
            <a:ext cx="1368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Stomp </a:t>
            </a:r>
            <a:r>
              <a:rPr lang="ko-KR" altLang="en-US" sz="1400"/>
              <a:t>메시지</a:t>
            </a:r>
            <a:endParaRPr lang="ko-KR" altLang="en-US" sz="1400"/>
          </a:p>
        </p:txBody>
      </p:sp>
      <p:sp>
        <p:nvSpPr>
          <p:cNvPr id="40" name="직사각형 39"/>
          <p:cNvSpPr/>
          <p:nvPr/>
        </p:nvSpPr>
        <p:spPr>
          <a:xfrm>
            <a:off x="1178560" y="2544869"/>
            <a:ext cx="2241294" cy="7809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6742" y="3529666"/>
            <a:ext cx="1169760" cy="7809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719570" y="3529666"/>
            <a:ext cx="1169760" cy="7809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925873" y="3529666"/>
            <a:ext cx="1169760" cy="7809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80451" y="3253549"/>
            <a:ext cx="1816055" cy="5129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005039" y="2997076"/>
            <a:ext cx="1816055" cy="3726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005039" y="3456422"/>
            <a:ext cx="1816055" cy="3726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005039" y="3851948"/>
            <a:ext cx="1816055" cy="3726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129196" y="3054797"/>
            <a:ext cx="1816055" cy="4279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0129196" y="3726126"/>
            <a:ext cx="1816055" cy="4279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40000" y="5334000"/>
            <a:ext cx="862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양방향 통신이 가능한 </a:t>
            </a:r>
            <a:r>
              <a:rPr lang="en-US" altLang="ko-KR"/>
              <a:t>stomp</a:t>
            </a:r>
            <a:r>
              <a:rPr lang="ko-KR" altLang="en-US"/>
              <a:t>메시지로 서버와 데이터를 주고 받는 메인 컴포넌트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93862" y="5347497"/>
            <a:ext cx="19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보드 상태를 표현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09077" y="5347497"/>
            <a:ext cx="4211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각 기물 이미지</a:t>
            </a:r>
            <a:r>
              <a:rPr lang="en-US" altLang="ko-KR"/>
              <a:t>, </a:t>
            </a:r>
            <a:r>
              <a:rPr lang="ko-KR" altLang="en-US"/>
              <a:t>위치</a:t>
            </a:r>
            <a:r>
              <a:rPr lang="en-US" altLang="ko-KR"/>
              <a:t>, </a:t>
            </a:r>
            <a:r>
              <a:rPr lang="ko-KR" altLang="en-US"/>
              <a:t>색상 등을 나타냄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18890" y="5307042"/>
            <a:ext cx="4921100" cy="358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각 보드의 사각형 판의 위치</a:t>
            </a:r>
            <a:r>
              <a:rPr lang="en-US" altLang="ko-KR"/>
              <a:t>, </a:t>
            </a:r>
            <a:r>
              <a:rPr lang="ko-KR" altLang="en-US"/>
              <a:t>색상 등을 나타냄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593862" y="5358986"/>
            <a:ext cx="3984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웹과 </a:t>
            </a:r>
            <a:r>
              <a:rPr lang="en-US" altLang="ko-KR"/>
              <a:t>vr</a:t>
            </a:r>
            <a:r>
              <a:rPr lang="ko-KR" altLang="en-US"/>
              <a:t>에 메시지를 전송하거나 받음 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708528" y="5317624"/>
            <a:ext cx="5574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움직인 기물의 시작위치</a:t>
            </a:r>
            <a:r>
              <a:rPr lang="en-US" altLang="ko-KR"/>
              <a:t>,</a:t>
            </a:r>
            <a:r>
              <a:rPr lang="ko-KR" altLang="en-US"/>
              <a:t> 도착위치</a:t>
            </a:r>
            <a:r>
              <a:rPr lang="en-US" altLang="ko-KR"/>
              <a:t>, </a:t>
            </a:r>
            <a:r>
              <a:rPr lang="ko-KR" altLang="en-US"/>
              <a:t>색상 등을 나타냄</a:t>
            </a: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14408" y="5307042"/>
            <a:ext cx="3758781" cy="358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플레이어의 색상</a:t>
            </a:r>
            <a:r>
              <a:rPr lang="en-US" altLang="ko-KR"/>
              <a:t>, </a:t>
            </a:r>
            <a:r>
              <a:rPr lang="ko-KR" altLang="en-US"/>
              <a:t>팀 정보를 나타냄</a:t>
            </a: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774157" y="5336008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좌표를 표현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93862" y="5402553"/>
            <a:ext cx="6096000" cy="6343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ko-KR" altLang="en-US"/>
              <a:t>기물의 종류</a:t>
            </a:r>
            <a:r>
              <a:rPr lang="en-US" altLang="ko-KR"/>
              <a:t>, </a:t>
            </a:r>
            <a:r>
              <a:rPr lang="ko-KR" altLang="en-US"/>
              <a:t>색상</a:t>
            </a:r>
            <a:r>
              <a:rPr lang="en-US" altLang="ko-KR"/>
              <a:t>, </a:t>
            </a:r>
            <a:r>
              <a:rPr lang="ko-KR" altLang="en-US"/>
              <a:t>위치를 저장하며</a:t>
            </a:r>
            <a:r>
              <a:rPr lang="en-US" altLang="ko-KR"/>
              <a:t>, </a:t>
            </a:r>
            <a:r>
              <a:rPr lang="ko-KR" altLang="en-US"/>
              <a:t>체스 기물이 올바른 위치에 있는지 확인</a:t>
            </a:r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570443" y="5338607"/>
            <a:ext cx="6500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체스 규칙이 구현되어 있음</a:t>
            </a: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940661" y="846202"/>
            <a:ext cx="1170804" cy="294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0f55e1"/>
                </a:solidFill>
              </a:rPr>
              <a:t>리액트</a:t>
            </a:r>
            <a:r>
              <a:rPr lang="ko-KR" altLang="en-US" sz="1400"/>
              <a:t> 사용</a:t>
            </a:r>
            <a:endParaRPr lang="ko-KR" alt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10067432" y="846202"/>
            <a:ext cx="1611424" cy="294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ff33cc"/>
                </a:solidFill>
              </a:rPr>
              <a:t>스</a:t>
            </a:r>
            <a:r>
              <a:rPr lang="ko-KR" altLang="en-US" sz="1400">
                <a:solidFill>
                  <a:srgbClr val="ff6600"/>
                </a:solidFill>
              </a:rPr>
              <a:t>프</a:t>
            </a:r>
            <a:r>
              <a:rPr lang="ko-KR" altLang="en-US" sz="1400">
                <a:solidFill>
                  <a:srgbClr val="993300"/>
                </a:solidFill>
              </a:rPr>
              <a:t>링</a:t>
            </a:r>
            <a:r>
              <a:rPr lang="ko-KR" altLang="en-US" sz="1400">
                <a:solidFill>
                  <a:srgbClr val="0066ff"/>
                </a:solidFill>
              </a:rPr>
              <a:t>부</a:t>
            </a:r>
            <a:r>
              <a:rPr lang="ko-KR" altLang="en-US" sz="1400">
                <a:solidFill>
                  <a:srgbClr val="cc0099"/>
                </a:solidFill>
              </a:rPr>
              <a:t>트</a:t>
            </a:r>
            <a:r>
              <a:rPr lang="ko-KR" altLang="en-US" sz="1400"/>
              <a:t> 사용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8" grpId="1"/>
      <p:bldP spid="42" grpId="2" animBg="1"/>
      <p:bldP spid="15" grpId="3"/>
      <p:bldP spid="43" grpId="4" animBg="1"/>
      <p:bldP spid="16" grpId="5"/>
      <p:bldP spid="44" grpId="6" animBg="1"/>
      <p:bldP spid="22" grpId="7"/>
      <p:bldP spid="45" grpId="8" animBg="1"/>
      <p:bldP spid="24" grpId="9"/>
      <p:bldP spid="46" grpId="10" animBg="1"/>
      <p:bldP spid="25" grpId="11"/>
      <p:bldP spid="47" grpId="12" animBg="1"/>
      <p:bldP spid="26" grpId="13"/>
      <p:bldP spid="48" grpId="14" animBg="1"/>
      <p:bldP spid="29" grpId="15"/>
      <p:bldP spid="49" grpId="16" animBg="1"/>
      <p:bldP spid="30" grpId="17"/>
      <p:bldP spid="50" grpId="18" animBg="1"/>
      <p:bldP spid="51" grpId="19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98678" y="2659251"/>
            <a:ext cx="9155402" cy="884930"/>
          </a:xfrm>
        </p:spPr>
        <p:txBody>
          <a:bodyPr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웹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– 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서버 기능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(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실제 실행 이미지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)</a:t>
            </a:r>
            <a:endParaRPr lang="en-US" altLang="ko-KR" sz="4400" b="1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11114" y="3544181"/>
            <a:ext cx="7591686" cy="1730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/>
              <a:buChar char="§"/>
              <a:defRPr/>
            </a:pPr>
            <a:r>
              <a:rPr lang="ko-KR" altLang="en-US"/>
              <a:t>게임 대기 상태</a:t>
            </a:r>
            <a:endParaRPr lang="ko-KR" altLang="en-US"/>
          </a:p>
          <a:p>
            <a:pPr marL="342900" indent="-342900">
              <a:buFont typeface="Wingdings"/>
              <a:buChar char="§"/>
              <a:defRPr/>
            </a:pPr>
            <a:r>
              <a:rPr lang="ko-KR" altLang="en-US"/>
              <a:t>타이머 기능</a:t>
            </a:r>
            <a:endParaRPr lang="ko-KR" altLang="en-US"/>
          </a:p>
          <a:p>
            <a:pPr marL="342900" indent="-342900">
              <a:buFont typeface="Wingdings"/>
              <a:buChar char="§"/>
              <a:defRPr/>
            </a:pPr>
            <a:r>
              <a:rPr lang="ko-KR" altLang="en-US"/>
              <a:t>유효하지 않은 기물 움직임 처리</a:t>
            </a:r>
            <a:endParaRPr lang="ko-KR" altLang="en-US"/>
          </a:p>
          <a:p>
            <a:pPr marL="342900" indent="-342900">
              <a:buFont typeface="Wingdings"/>
              <a:buChar char="§"/>
              <a:defRPr/>
            </a:pPr>
            <a:r>
              <a:rPr lang="ko-KR" altLang="en-US"/>
              <a:t>유효한 기물 움직임 처리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342900" indent="-342900">
              <a:buFont typeface="Wingdings"/>
              <a:buChar char="§"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1320836" y="3537521"/>
            <a:ext cx="10454604" cy="27921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47878" y="169106"/>
            <a:ext cx="9155402" cy="884930"/>
          </a:xfrm>
        </p:spPr>
        <p:txBody>
          <a:bodyPr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웹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– 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서버 기능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(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게임 대기 상태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)</a:t>
            </a:r>
            <a:endParaRPr lang="en-US" altLang="ko-KR" sz="4400" b="1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30026" y="4192172"/>
            <a:ext cx="3549771" cy="18923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330026" y="3822840"/>
            <a:ext cx="2037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/>
            </a:pPr>
            <a:r>
              <a:rPr lang="ko-KR" altLang="en-US"/>
              <a:t>게임 대기 상태</a:t>
            </a:r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13215" y="4192172"/>
            <a:ext cx="3587218" cy="191878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213215" y="3788108"/>
            <a:ext cx="2123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/>
            </a:pPr>
            <a:r>
              <a:rPr lang="ko-KR" altLang="en-US"/>
              <a:t>게임 시작 상태</a:t>
            </a:r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49249" y="1417448"/>
            <a:ext cx="3760013" cy="184955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7458" y="1365384"/>
            <a:ext cx="5197158" cy="1897863"/>
          </a:xfrm>
          <a:prstGeom prst="rect">
            <a:avLst/>
          </a:prstGeom>
        </p:spPr>
      </p:pic>
      <p:sp>
        <p:nvSpPr>
          <p:cNvPr id="59" name="오른쪽 화살표 58"/>
          <p:cNvSpPr/>
          <p:nvPr/>
        </p:nvSpPr>
        <p:spPr>
          <a:xfrm>
            <a:off x="5648960" y="1982961"/>
            <a:ext cx="1883169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gameStart </a:t>
            </a:r>
            <a:r>
              <a:rPr lang="ko-KR" altLang="en-US" sz="1400">
                <a:solidFill>
                  <a:schemeClr val="tx1"/>
                </a:solidFill>
              </a:rPr>
              <a:t>메시지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6001525" y="4852726"/>
            <a:ext cx="1089962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 rot="7546345">
            <a:off x="6541233" y="3205746"/>
            <a:ext cx="1089962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>
            <a:off x="1993710" y="911921"/>
            <a:ext cx="2710542" cy="453463"/>
          </a:xfrm>
          <a:prstGeom prst="triangle">
            <a:avLst>
              <a:gd name="adj" fmla="val 50000"/>
            </a:avLst>
          </a:prstGeom>
          <a:solidFill>
            <a:srgbClr val="ff95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ysClr val="windowText" lastClr="000000"/>
                </a:solidFill>
              </a:rPr>
              <a:t>서버 코드</a:t>
            </a:r>
            <a:endParaRPr lang="ko-KR" altLang="en-US" b="1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17817" y="1070751"/>
            <a:ext cx="2222875" cy="346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ysClr val="windowText" lastClr="000000"/>
                </a:solidFill>
              </a:rPr>
              <a:t>웹 코드</a:t>
            </a:r>
            <a:endParaRPr lang="ko-KR" altLang="en-US" b="1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47878" y="169106"/>
            <a:ext cx="9155402" cy="884930"/>
          </a:xfrm>
        </p:spPr>
        <p:txBody>
          <a:bodyPr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웹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– 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서버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(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타이머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)</a:t>
            </a:r>
            <a:endParaRPr lang="en-US" altLang="ko-KR" sz="4400" b="1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18342" y="4652675"/>
            <a:ext cx="80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/>
            </a:pPr>
            <a:r>
              <a:rPr lang="ko-KR" altLang="en-US"/>
              <a:t>웹</a:t>
            </a: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7456701" y="4756247"/>
            <a:ext cx="3055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/>
            </a:pPr>
            <a:r>
              <a:rPr lang="ko-KR" altLang="en-US"/>
              <a:t>시간이 </a:t>
            </a:r>
            <a:r>
              <a:rPr lang="en-US" altLang="ko-KR"/>
              <a:t>0</a:t>
            </a:r>
            <a:r>
              <a:rPr lang="ko-KR" altLang="en-US"/>
              <a:t>초가 되었을 때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   </a:t>
            </a:r>
            <a:r>
              <a:rPr lang="ko-KR" altLang="en-US"/>
              <a:t>서버가 받은 메시지</a:t>
            </a:r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4673600" y="2241939"/>
            <a:ext cx="2858529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rgbClr val="ff0000"/>
                </a:solidFill>
              </a:rPr>
              <a:t>상대 턴임을 알리는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>
                <a:solidFill>
                  <a:schemeClr val="tx1"/>
                </a:solidFill>
              </a:rPr>
              <a:t>메시지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5114242" y="5333641"/>
            <a:ext cx="2417887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092337" y="2071552"/>
            <a:ext cx="1818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/>
              <a:t>시간이 </a:t>
            </a:r>
            <a:r>
              <a:rPr lang="en-US" altLang="ko-KR" sz="1200"/>
              <a:t>0</a:t>
            </a:r>
            <a:r>
              <a:rPr lang="ko-KR" altLang="en-US" sz="1200"/>
              <a:t>초가 되었을 때</a:t>
            </a:r>
            <a:endParaRPr lang="ko-KR" altLang="en-US" sz="12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4514" y="1624704"/>
            <a:ext cx="3196046" cy="2861996"/>
          </a:xfrm>
          <a:prstGeom prst="rect">
            <a:avLst/>
          </a:prstGeom>
        </p:spPr>
      </p:pic>
      <p:sp>
        <p:nvSpPr>
          <p:cNvPr id="16" name="이등변 삼각형 15"/>
          <p:cNvSpPr/>
          <p:nvPr/>
        </p:nvSpPr>
        <p:spPr>
          <a:xfrm>
            <a:off x="7724256" y="1812180"/>
            <a:ext cx="2520768" cy="1072741"/>
          </a:xfrm>
          <a:prstGeom prst="triangle">
            <a:avLst>
              <a:gd name="adj" fmla="val 50000"/>
            </a:avLst>
          </a:prstGeom>
          <a:solidFill>
            <a:srgbClr val="ff95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>
                <a:solidFill>
                  <a:sysClr val="windowText" lastClr="000000"/>
                </a:solidFill>
              </a:rPr>
              <a:t>서버</a:t>
            </a:r>
            <a:endParaRPr lang="ko-KR" altLang="en-US" sz="4000" b="1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71099" y="1301290"/>
            <a:ext cx="2222875" cy="346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ysClr val="windowText" lastClr="000000"/>
                </a:solidFill>
              </a:rPr>
              <a:t>웹 코드</a:t>
            </a:r>
            <a:endParaRPr lang="ko-KR" altLang="en-US" b="1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11114" y="4555446"/>
            <a:ext cx="9664326" cy="21687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65046" y="4998006"/>
            <a:ext cx="1467724" cy="16949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67701" y="5412256"/>
            <a:ext cx="3938499" cy="489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839" y="2283804"/>
            <a:ext cx="4451693" cy="2518608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47878" y="169106"/>
            <a:ext cx="10201882" cy="884930"/>
          </a:xfrm>
        </p:spPr>
        <p:txBody>
          <a:bodyPr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웹 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– 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서버 기능</a:t>
            </a:r>
            <a:endParaRPr lang="ko-KR" altLang="en-US" sz="44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(</a:t>
            </a:r>
            <a:r>
              <a:rPr lang="ko-KR" altLang="en-US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유효하지 않은 기물 움직임 처리</a:t>
            </a:r>
            <a:r>
              <a:rPr lang="en-US" altLang="ko-KR" sz="4400" b="1">
                <a:ln w="9525"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)</a:t>
            </a:r>
            <a:endParaRPr lang="en-US" altLang="ko-KR" sz="4400" b="1">
              <a:ln w="9525">
                <a:solidFill>
                  <a:schemeClr val="tx1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9" name="오른쪽 화살표 58"/>
          <p:cNvSpPr/>
          <p:nvPr/>
        </p:nvSpPr>
        <p:spPr>
          <a:xfrm>
            <a:off x="3200400" y="3921908"/>
            <a:ext cx="2681140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2. invalidMove </a:t>
            </a:r>
            <a:r>
              <a:rPr lang="ko-KR" altLang="en-US" sz="1400">
                <a:solidFill>
                  <a:schemeClr val="tx1"/>
                </a:solidFill>
              </a:rPr>
              <a:t>메시지 전송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flipH="1">
            <a:off x="4071256" y="2433004"/>
            <a:ext cx="3135085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1. </a:t>
            </a:r>
            <a:r>
              <a:rPr lang="ko-KR" altLang="en-US" sz="1400" b="1">
                <a:solidFill>
                  <a:srgbClr val="ff0000"/>
                </a:solidFill>
              </a:rPr>
              <a:t>기물 위치</a:t>
            </a:r>
            <a:r>
              <a:rPr lang="en-US" altLang="ko-KR" sz="1400" b="1">
                <a:solidFill>
                  <a:srgbClr val="ff0000"/>
                </a:solidFill>
              </a:rPr>
              <a:t>, </a:t>
            </a:r>
            <a:r>
              <a:rPr lang="ko-KR" altLang="en-US" sz="1400" b="1">
                <a:solidFill>
                  <a:srgbClr val="ff0000"/>
                </a:solidFill>
              </a:rPr>
              <a:t>색상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>
                <a:solidFill>
                  <a:schemeClr val="tx1"/>
                </a:solidFill>
              </a:rPr>
              <a:t>메시지 전송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782216" y="6111581"/>
            <a:ext cx="4409784" cy="5976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다음 페이지 실제 실행 이미지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35908" y="2064550"/>
            <a:ext cx="3802264" cy="17400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33881" y="3870293"/>
            <a:ext cx="5472319" cy="1056177"/>
          </a:xfrm>
          <a:prstGeom prst="rect">
            <a:avLst/>
          </a:prstGeom>
        </p:spPr>
      </p:pic>
      <p:sp>
        <p:nvSpPr>
          <p:cNvPr id="17" name="이등변 삼각형 16"/>
          <p:cNvSpPr/>
          <p:nvPr/>
        </p:nvSpPr>
        <p:spPr>
          <a:xfrm>
            <a:off x="1218650" y="1838033"/>
            <a:ext cx="2710542" cy="453463"/>
          </a:xfrm>
          <a:prstGeom prst="triangle">
            <a:avLst>
              <a:gd name="adj" fmla="val 50000"/>
            </a:avLst>
          </a:prstGeom>
          <a:solidFill>
            <a:srgbClr val="ff95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ysClr val="windowText" lastClr="000000"/>
                </a:solidFill>
              </a:rPr>
              <a:t>서버 코드</a:t>
            </a:r>
            <a:endParaRPr lang="ko-KR" altLang="en-US" b="1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225602" y="1711821"/>
            <a:ext cx="2222875" cy="346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ysClr val="windowText" lastClr="000000"/>
                </a:solidFill>
              </a:rPr>
              <a:t>웹 코드</a:t>
            </a:r>
            <a:endParaRPr lang="ko-KR" altLang="en-US" b="1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1148</ep:Words>
  <ep:PresentationFormat>와이드스크린</ep:PresentationFormat>
  <ep:Paragraphs>258</ep:Paragraphs>
  <ep:Slides>23</ep:Slides>
  <ep:Notes>16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테마</vt:lpstr>
      <vt:lpstr>졸업프로젝트 BECHESS</vt:lpstr>
      <vt:lpstr>목차</vt:lpstr>
      <vt:lpstr>1. 프로젝트 내용 간략 소개</vt:lpstr>
      <vt:lpstr>2. 현재 프로젝트 진행 상황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2. 현재 프로젝트 진행 상황</vt:lpstr>
      <vt:lpstr>슬라이드 15</vt:lpstr>
      <vt:lpstr>슬라이드 16</vt:lpstr>
      <vt:lpstr>슬라이드 17</vt:lpstr>
      <vt:lpstr>슬라이드 18</vt:lpstr>
      <vt:lpstr>2. 현재 프로젝트 진행 상황</vt:lpstr>
      <vt:lpstr>슬라이드 20</vt:lpstr>
      <vt:lpstr>슬라이드 21</vt:lpstr>
      <vt:lpstr>3. 추후 계획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2024-09-07T14:18:20.000</dcterms:created>
  <dc:creator>전성윤</dc:creator>
  <cp:lastModifiedBy>propo</cp:lastModifiedBy>
  <dcterms:modified xsi:type="dcterms:W3CDTF">2025-04-13T07:16:28.630</dcterms:modified>
  <cp:revision>91</cp:revision>
  <dc:title>PowerPoint 프레젠테이션</dc:title>
  <cp:version>1000.0000.01</cp:version>
</cp:coreProperties>
</file>